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84" r:id="rId2"/>
    <p:sldId id="294" r:id="rId3"/>
    <p:sldId id="290" r:id="rId4"/>
    <p:sldId id="289" r:id="rId5"/>
    <p:sldId id="256" r:id="rId6"/>
    <p:sldId id="257" r:id="rId7"/>
    <p:sldId id="258" r:id="rId8"/>
    <p:sldId id="260" r:id="rId9"/>
    <p:sldId id="262" r:id="rId10"/>
    <p:sldId id="293" r:id="rId11"/>
    <p:sldId id="261" r:id="rId12"/>
    <p:sldId id="271" r:id="rId13"/>
    <p:sldId id="272" r:id="rId14"/>
    <p:sldId id="275" r:id="rId15"/>
    <p:sldId id="298" r:id="rId16"/>
    <p:sldId id="296" r:id="rId17"/>
    <p:sldId id="297" r:id="rId18"/>
    <p:sldId id="299" r:id="rId19"/>
    <p:sldId id="300" r:id="rId20"/>
    <p:sldId id="301" r:id="rId21"/>
  </p:sldIdLst>
  <p:sldSz cx="12192000" cy="6858000"/>
  <p:notesSz cx="7023100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 userDrawn="1">
          <p15:clr>
            <a:srgbClr val="A4A3A4"/>
          </p15:clr>
        </p15:guide>
        <p15:guide id="2" pos="221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00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notesView">
  <p:normalViewPr>
    <p:restoredLeft sz="20044" autoAdjust="0"/>
    <p:restoredTop sz="70224" autoAdjust="0"/>
  </p:normalViewPr>
  <p:slideViewPr>
    <p:cSldViewPr snapToGrid="0" snapToObjects="1">
      <p:cViewPr varScale="1">
        <p:scale>
          <a:sx n="64" d="100"/>
          <a:sy n="64" d="100"/>
        </p:scale>
        <p:origin x="783" y="39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03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20" d="100"/>
        <a:sy n="120" d="100"/>
      </p:scale>
      <p:origin x="0" y="-5769"/>
    </p:cViewPr>
  </p:sorterViewPr>
  <p:notesViewPr>
    <p:cSldViewPr snapToGrid="0" snapToObjects="1">
      <p:cViewPr>
        <p:scale>
          <a:sx n="63" d="100"/>
          <a:sy n="63" d="100"/>
        </p:scale>
        <p:origin x="2670" y="186"/>
      </p:cViewPr>
      <p:guideLst>
        <p:guide orient="horz" pos="2932"/>
        <p:guide pos="221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2294202\Documents\SpiderOak%20Hive\csu\research\MMT%20HCVP%20SS\Applied%20Geography%202016\summary%20housing%20and%20population%20data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3200" b="0"/>
            </a:pPr>
            <a:r>
              <a:rPr lang="en-US" sz="3200" b="0" dirty="0"/>
              <a:t>Cuyahoga County: 2000 &amp; 2010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'more graphs'!$B$1</c:f>
              <c:strCache>
                <c:ptCount val="1"/>
                <c:pt idx="0">
                  <c:v>2000</c:v>
                </c:pt>
              </c:strCache>
            </c:strRef>
          </c:tx>
          <c:invertIfNegative val="0"/>
          <c:cat>
            <c:strRef>
              <c:f>'more graphs'!$A$2:$A$4</c:f>
              <c:strCache>
                <c:ptCount val="3"/>
                <c:pt idx="0">
                  <c:v>Population</c:v>
                </c:pt>
                <c:pt idx="1">
                  <c:v>Households</c:v>
                </c:pt>
                <c:pt idx="2">
                  <c:v>Total housing units</c:v>
                </c:pt>
              </c:strCache>
            </c:strRef>
          </c:cat>
          <c:val>
            <c:numRef>
              <c:f>'more graphs'!$B$2:$B$4</c:f>
              <c:numCache>
                <c:formatCode>General</c:formatCode>
                <c:ptCount val="3"/>
                <c:pt idx="0">
                  <c:v>1393978</c:v>
                </c:pt>
                <c:pt idx="1">
                  <c:v>571457</c:v>
                </c:pt>
                <c:pt idx="2" formatCode="#,##0">
                  <c:v>616903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57-483F-945E-95DD52CFCD7A}"/>
            </c:ext>
          </c:extLst>
        </c:ser>
        <c:ser>
          <c:idx val="1"/>
          <c:order val="1"/>
          <c:tx>
            <c:strRef>
              <c:f>'more graphs'!$C$1</c:f>
              <c:strCache>
                <c:ptCount val="1"/>
                <c:pt idx="0">
                  <c:v>2010</c:v>
                </c:pt>
              </c:strCache>
            </c:strRef>
          </c:tx>
          <c:invertIfNegative val="0"/>
          <c:cat>
            <c:strRef>
              <c:f>'more graphs'!$A$2:$A$4</c:f>
              <c:strCache>
                <c:ptCount val="3"/>
                <c:pt idx="0">
                  <c:v>Population</c:v>
                </c:pt>
                <c:pt idx="1">
                  <c:v>Households</c:v>
                </c:pt>
                <c:pt idx="2">
                  <c:v>Total housing units</c:v>
                </c:pt>
              </c:strCache>
            </c:strRef>
          </c:cat>
          <c:val>
            <c:numRef>
              <c:f>'more graphs'!$C$2:$C$4</c:f>
              <c:numCache>
                <c:formatCode>General</c:formatCode>
                <c:ptCount val="3"/>
                <c:pt idx="0">
                  <c:v>1280122</c:v>
                </c:pt>
                <c:pt idx="1">
                  <c:v>545046</c:v>
                </c:pt>
                <c:pt idx="2" formatCode="#,##0">
                  <c:v>621763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757-483F-945E-95DD52CFCD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9878984"/>
        <c:axId val="149987984"/>
      </c:barChart>
      <c:catAx>
        <c:axId val="1098789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149987984"/>
        <c:crosses val="autoZero"/>
        <c:auto val="1"/>
        <c:lblAlgn val="ctr"/>
        <c:lblOffset val="100"/>
        <c:noMultiLvlLbl val="0"/>
      </c:catAx>
      <c:valAx>
        <c:axId val="14998798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09878984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b="0"/>
            </a:pPr>
            <a:r>
              <a:rPr lang="en-US" b="0" dirty="0"/>
              <a:t>Housing Units in Cuyahoga County:</a:t>
            </a:r>
          </a:p>
          <a:p>
            <a:pPr>
              <a:defRPr b="0"/>
            </a:pPr>
            <a:r>
              <a:rPr lang="en-US" b="0" dirty="0"/>
              <a:t>2000 &amp; 2010</a:t>
            </a:r>
          </a:p>
        </c:rich>
      </c:tx>
      <c:overlay val="0"/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Sheet1!$A$6</c:f>
              <c:strCache>
                <c:ptCount val="1"/>
                <c:pt idx="0">
                  <c:v>Owner-occupied</c:v>
                </c:pt>
              </c:strCache>
            </c:strRef>
          </c:tx>
          <c:invertIfNegative val="0"/>
          <c:cat>
            <c:numRef>
              <c:f>Sheet1!$B$1:$C$1</c:f>
              <c:numCache>
                <c:formatCode>General</c:formatCode>
                <c:ptCount val="2"/>
                <c:pt idx="0">
                  <c:v>2000</c:v>
                </c:pt>
                <c:pt idx="1">
                  <c:v>2010</c:v>
                </c:pt>
              </c:numCache>
            </c:numRef>
          </c:cat>
          <c:val>
            <c:numRef>
              <c:f>Sheet1!$B$6:$C$6</c:f>
              <c:numCache>
                <c:formatCode>#,##0</c:formatCode>
                <c:ptCount val="2"/>
                <c:pt idx="0">
                  <c:v>360980</c:v>
                </c:pt>
                <c:pt idx="1">
                  <c:v>331876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A3-499F-AFE6-6B1C2D7C59D6}"/>
            </c:ext>
          </c:extLst>
        </c:ser>
        <c:ser>
          <c:idx val="1"/>
          <c:order val="1"/>
          <c:tx>
            <c:strRef>
              <c:f>Sheet1!$A$7</c:f>
              <c:strCache>
                <c:ptCount val="1"/>
                <c:pt idx="0">
                  <c:v>Renter-occupied</c:v>
                </c:pt>
              </c:strCache>
            </c:strRef>
          </c:tx>
          <c:invertIfNegative val="0"/>
          <c:cat>
            <c:numRef>
              <c:f>Sheet1!$B$1:$C$1</c:f>
              <c:numCache>
                <c:formatCode>General</c:formatCode>
                <c:ptCount val="2"/>
                <c:pt idx="0">
                  <c:v>2000</c:v>
                </c:pt>
                <c:pt idx="1">
                  <c:v>2010</c:v>
                </c:pt>
              </c:numCache>
            </c:numRef>
          </c:cat>
          <c:val>
            <c:numRef>
              <c:f>Sheet1!$B$10:$C$10</c:f>
              <c:numCache>
                <c:formatCode>#,##0</c:formatCode>
                <c:ptCount val="2"/>
                <c:pt idx="0">
                  <c:v>200344</c:v>
                </c:pt>
                <c:pt idx="1">
                  <c:v>197845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AA3-499F-AFE6-6B1C2D7C59D6}"/>
            </c:ext>
          </c:extLst>
        </c:ser>
        <c:ser>
          <c:idx val="3"/>
          <c:order val="2"/>
          <c:tx>
            <c:strRef>
              <c:f>Sheet1!$A$8</c:f>
              <c:strCache>
                <c:ptCount val="1"/>
                <c:pt idx="0">
                  <c:v>HCVP-occupied</c:v>
                </c:pt>
              </c:strCache>
            </c:strRef>
          </c:tx>
          <c:invertIfNegative val="0"/>
          <c:cat>
            <c:numRef>
              <c:f>Sheet1!$B$1:$C$1</c:f>
              <c:numCache>
                <c:formatCode>General</c:formatCode>
                <c:ptCount val="2"/>
                <c:pt idx="0">
                  <c:v>2000</c:v>
                </c:pt>
                <c:pt idx="1">
                  <c:v>2010</c:v>
                </c:pt>
              </c:numCache>
            </c:numRef>
          </c:cat>
          <c:val>
            <c:numRef>
              <c:f>Sheet1!$B$8:$C$8</c:f>
              <c:numCache>
                <c:formatCode>#,##0</c:formatCode>
                <c:ptCount val="2"/>
                <c:pt idx="0">
                  <c:v>10133</c:v>
                </c:pt>
                <c:pt idx="1">
                  <c:v>15335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AA3-499F-AFE6-6B1C2D7C59D6}"/>
            </c:ext>
          </c:extLst>
        </c:ser>
        <c:ser>
          <c:idx val="2"/>
          <c:order val="3"/>
          <c:tx>
            <c:strRef>
              <c:f>Sheet1!$A$9</c:f>
              <c:strCache>
                <c:ptCount val="1"/>
                <c:pt idx="0">
                  <c:v>Vacant</c:v>
                </c:pt>
              </c:strCache>
            </c:strRef>
          </c:tx>
          <c:invertIfNegative val="0"/>
          <c:cat>
            <c:numRef>
              <c:f>Sheet1!$B$1:$C$1</c:f>
              <c:numCache>
                <c:formatCode>General</c:formatCode>
                <c:ptCount val="2"/>
                <c:pt idx="0">
                  <c:v>2000</c:v>
                </c:pt>
                <c:pt idx="1">
                  <c:v>2010</c:v>
                </c:pt>
              </c:numCache>
            </c:numRef>
          </c:cat>
          <c:val>
            <c:numRef>
              <c:f>Sheet1!$B$9:$C$9</c:f>
              <c:numCache>
                <c:formatCode>#,##0</c:formatCode>
                <c:ptCount val="2"/>
                <c:pt idx="0">
                  <c:v>45446</c:v>
                </c:pt>
                <c:pt idx="1">
                  <c:v>76707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AA3-499F-AFE6-6B1C2D7C59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49988768"/>
        <c:axId val="149989160"/>
      </c:barChart>
      <c:catAx>
        <c:axId val="14998876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49989160"/>
        <c:crosses val="autoZero"/>
        <c:auto val="1"/>
        <c:lblAlgn val="ctr"/>
        <c:lblOffset val="100"/>
        <c:noMultiLvlLbl val="0"/>
      </c:catAx>
      <c:valAx>
        <c:axId val="149989160"/>
        <c:scaling>
          <c:orientation val="minMax"/>
        </c:scaling>
        <c:delete val="0"/>
        <c:axPos val="l"/>
        <c:majorGridlines/>
        <c:numFmt formatCode="#,##0" sourceLinked="1"/>
        <c:majorTickMark val="out"/>
        <c:minorTickMark val="none"/>
        <c:tickLblPos val="nextTo"/>
        <c:crossAx val="149988768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txPr>
    <a:bodyPr/>
    <a:lstStyle/>
    <a:p>
      <a:pPr>
        <a:defRPr sz="2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2715" cy="466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813" y="0"/>
            <a:ext cx="3042715" cy="466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D4CF65-95E6-4BE7-82B1-B1A9CB8B58B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965"/>
            <a:ext cx="3042715" cy="4661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813" y="8842965"/>
            <a:ext cx="3042715" cy="4661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F4209F-94DE-42B9-A455-9F2311AE11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9654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43343" cy="46707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1"/>
            <a:ext cx="3043343" cy="46707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4C592-095F-1641-9C04-949032CBFB7C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65338" y="674688"/>
            <a:ext cx="2892425" cy="16271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2660852"/>
            <a:ext cx="5618480" cy="598022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EE3EA-4121-6F47-9BB1-D43840767A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181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6703" y="2668610"/>
            <a:ext cx="5618480" cy="548461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182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6453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931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938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F77E0A-F872-4DEB-9659-9EF1CEA54111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304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2676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6744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5343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7174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0082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48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61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366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39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666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83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37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1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645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065338" y="674688"/>
            <a:ext cx="2892425" cy="1627187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7EE3EA-4121-6F47-9BB1-D43840767A5A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783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41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095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543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622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49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253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90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64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830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007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67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D36A9-C170-8D48-9BFC-E9D7EB68585F}" type="datetimeFigureOut">
              <a:rPr lang="en-US" smtClean="0"/>
              <a:t>4/7/2017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4047C-C73D-5F42-8FEA-7C340BA675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507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703385" y="402041"/>
            <a:ext cx="10796953" cy="1494853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rgbClr val="003300"/>
                </a:solidFill>
              </a:rPr>
              <a:t>Housing Choice Vouchers: </a:t>
            </a:r>
            <a:br>
              <a:rPr lang="en-US" sz="4400" b="1" dirty="0">
                <a:solidFill>
                  <a:srgbClr val="003300"/>
                </a:solidFill>
              </a:rPr>
            </a:br>
            <a:r>
              <a:rPr lang="en-US" sz="4400" b="1" dirty="0">
                <a:solidFill>
                  <a:srgbClr val="003300"/>
                </a:solidFill>
              </a:rPr>
              <a:t>Correlates of Change</a:t>
            </a:r>
          </a:p>
        </p:txBody>
      </p:sp>
      <p:sp>
        <p:nvSpPr>
          <p:cNvPr id="6" name="Subtitle 4"/>
          <p:cNvSpPr txBox="1">
            <a:spLocks/>
          </p:cNvSpPr>
          <p:nvPr/>
        </p:nvSpPr>
        <p:spPr>
          <a:xfrm>
            <a:off x="1524000" y="2256818"/>
            <a:ext cx="9144000" cy="37707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Brian A. Mikelbank, Associate Professor</a:t>
            </a:r>
          </a:p>
          <a:p>
            <a:r>
              <a:rPr lang="en-US" sz="2000" dirty="0"/>
              <a:t>Levin College of Urban Affairs</a:t>
            </a:r>
          </a:p>
          <a:p>
            <a:r>
              <a:rPr lang="en-US" sz="2000" dirty="0"/>
              <a:t>Cleveland State University</a:t>
            </a:r>
          </a:p>
          <a:p>
            <a:endParaRPr lang="en-US" sz="2000" dirty="0"/>
          </a:p>
          <a:p>
            <a:r>
              <a:rPr lang="en-US" sz="2000" b="1" dirty="0"/>
              <a:t>Matthew Martin Thomas, MS Urban Studies</a:t>
            </a:r>
          </a:p>
          <a:p>
            <a:r>
              <a:rPr lang="en-US" sz="2000" dirty="0"/>
              <a:t>Housing Assistant</a:t>
            </a:r>
          </a:p>
          <a:p>
            <a:r>
              <a:rPr lang="en-US" sz="2000" dirty="0"/>
              <a:t>Detroit Shoreway Community Development Organization</a:t>
            </a:r>
          </a:p>
          <a:p>
            <a:endParaRPr lang="en-US" sz="2000" dirty="0"/>
          </a:p>
          <a:p>
            <a:r>
              <a:rPr lang="en-US" sz="2000" dirty="0"/>
              <a:t>CLE Housing Hackathon</a:t>
            </a:r>
          </a:p>
          <a:p>
            <a:r>
              <a:rPr lang="en-US" sz="2000" dirty="0"/>
              <a:t>7 May 2017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52782"/>
            <a:ext cx="4343400" cy="140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25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" r="1069"/>
          <a:stretch>
            <a:fillRect/>
          </a:stretch>
        </p:blipFill>
        <p:spPr>
          <a:xfrm>
            <a:off x="2042855" y="228600"/>
            <a:ext cx="8106290" cy="6400800"/>
          </a:xfrm>
        </p:spPr>
      </p:pic>
    </p:spTree>
    <p:extLst>
      <p:ext uri="{BB962C8B-B14F-4D97-AF65-F5344CB8AC3E}">
        <p14:creationId xmlns:p14="http://schemas.microsoft.com/office/powerpoint/2010/main" val="3142114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" r="1069"/>
          <a:stretch>
            <a:fillRect/>
          </a:stretch>
        </p:blipFill>
        <p:spPr>
          <a:xfrm>
            <a:off x="2042855" y="228600"/>
            <a:ext cx="8106290" cy="6400800"/>
          </a:xfrm>
        </p:spPr>
      </p:pic>
      <p:cxnSp>
        <p:nvCxnSpPr>
          <p:cNvPr id="3" name="Straight Connector 2"/>
          <p:cNvCxnSpPr/>
          <p:nvPr/>
        </p:nvCxnSpPr>
        <p:spPr>
          <a:xfrm flipV="1">
            <a:off x="4703616" y="900545"/>
            <a:ext cx="1711037" cy="692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351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+mn-lt"/>
              </a:rPr>
              <a:t>Research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4000" dirty="0"/>
              <a:t>What are the correlates of HCVP change* in Cuyahoga County between 2000 and 2010?</a:t>
            </a:r>
          </a:p>
        </p:txBody>
      </p:sp>
    </p:spTree>
    <p:extLst>
      <p:ext uri="{BB962C8B-B14F-4D97-AF65-F5344CB8AC3E}">
        <p14:creationId xmlns:p14="http://schemas.microsoft.com/office/powerpoint/2010/main" val="298788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+mn-lt"/>
              </a:rPr>
              <a:t>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Explain the variation in the “Competitive effect” of HCV change between 2000 and 2010</a:t>
            </a:r>
          </a:p>
          <a:p>
            <a:endParaRPr lang="en-US" dirty="0"/>
          </a:p>
          <a:p>
            <a:r>
              <a:rPr lang="en-US" dirty="0"/>
              <a:t>Explanatory variables:</a:t>
            </a:r>
          </a:p>
          <a:p>
            <a:pPr lvl="1"/>
            <a:r>
              <a:rPr lang="en-US" dirty="0"/>
              <a:t>Neighborhood characteristics and change</a:t>
            </a:r>
          </a:p>
          <a:p>
            <a:pPr lvl="1"/>
            <a:r>
              <a:rPr lang="en-US" dirty="0"/>
              <a:t>Neighborhood structural characteristics</a:t>
            </a:r>
          </a:p>
          <a:p>
            <a:pPr lvl="1"/>
            <a:r>
              <a:rPr lang="en-US" dirty="0"/>
              <a:t>Neighborhood (Dis)amenities</a:t>
            </a:r>
          </a:p>
          <a:p>
            <a:pPr lvl="1"/>
            <a:endParaRPr lang="en-US" dirty="0"/>
          </a:p>
          <a:p>
            <a:r>
              <a:rPr lang="en-US" dirty="0"/>
              <a:t>Unit of Analysis: Census Tract</a:t>
            </a:r>
          </a:p>
        </p:txBody>
      </p:sp>
    </p:spTree>
    <p:extLst>
      <p:ext uri="{BB962C8B-B14F-4D97-AF65-F5344CB8AC3E}">
        <p14:creationId xmlns:p14="http://schemas.microsoft.com/office/powerpoint/2010/main" val="318309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0666" y="0"/>
            <a:ext cx="6150673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9375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Well, no kidding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That’s kind of interesting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Oh, that’s concerning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533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Well, no kidding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dirty="0"/>
              <a:t>2000-2010 HCVP growth* associated with:</a:t>
            </a:r>
          </a:p>
          <a:p>
            <a:endParaRPr lang="en-US" sz="3600" dirty="0"/>
          </a:p>
          <a:p>
            <a:pPr lvl="1"/>
            <a:r>
              <a:rPr lang="en-US" sz="3200" dirty="0"/>
              <a:t>Below average growth in:</a:t>
            </a:r>
          </a:p>
          <a:p>
            <a:pPr lvl="2"/>
            <a:r>
              <a:rPr lang="en-US" sz="2800" dirty="0"/>
              <a:t>Rent</a:t>
            </a:r>
          </a:p>
          <a:p>
            <a:pPr lvl="2"/>
            <a:r>
              <a:rPr lang="en-US" sz="2800" dirty="0"/>
              <a:t>Household income</a:t>
            </a:r>
          </a:p>
          <a:p>
            <a:pPr lvl="1"/>
            <a:endParaRPr lang="en-US" sz="3200" dirty="0"/>
          </a:p>
          <a:p>
            <a:pPr lvl="1"/>
            <a:r>
              <a:rPr lang="en-US" sz="3200" dirty="0"/>
              <a:t>Above average growth in:</a:t>
            </a:r>
          </a:p>
          <a:p>
            <a:pPr lvl="2"/>
            <a:r>
              <a:rPr lang="en-US" sz="2800" dirty="0"/>
              <a:t>Sheriff sales</a:t>
            </a:r>
          </a:p>
          <a:p>
            <a:pPr lvl="1"/>
            <a:endParaRPr lang="en-US" sz="3200" dirty="0"/>
          </a:p>
          <a:p>
            <a:pPr lvl="1"/>
            <a:r>
              <a:rPr lang="en-US" sz="3200" dirty="0"/>
              <a:t>Multi-unit structures (20+u)</a:t>
            </a:r>
          </a:p>
        </p:txBody>
      </p:sp>
    </p:spTree>
    <p:extLst>
      <p:ext uri="{BB962C8B-B14F-4D97-AF65-F5344CB8AC3E}">
        <p14:creationId xmlns:p14="http://schemas.microsoft.com/office/powerpoint/2010/main" val="4019925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kind of interesting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2000-2010 HCVP growth* </a:t>
            </a:r>
            <a:r>
              <a:rPr lang="en-US" sz="3200" i="1" dirty="0"/>
              <a:t>negatively</a:t>
            </a:r>
            <a:r>
              <a:rPr lang="en-US" sz="3200" dirty="0"/>
              <a:t> associated with:</a:t>
            </a:r>
          </a:p>
          <a:p>
            <a:pPr lvl="1"/>
            <a:r>
              <a:rPr lang="en-US" sz="2800" dirty="0"/>
              <a:t>2000 voucher levels</a:t>
            </a:r>
          </a:p>
          <a:p>
            <a:endParaRPr lang="en-US" sz="3200" dirty="0"/>
          </a:p>
          <a:p>
            <a:r>
              <a:rPr lang="en-US" sz="3200" dirty="0"/>
              <a:t>2000-2010 HCVP growth* </a:t>
            </a:r>
            <a:r>
              <a:rPr lang="en-US" sz="3200" i="1" dirty="0"/>
              <a:t>not significantly</a:t>
            </a:r>
            <a:r>
              <a:rPr lang="en-US" sz="3200" dirty="0"/>
              <a:t> associated with:</a:t>
            </a:r>
          </a:p>
          <a:p>
            <a:pPr lvl="1"/>
            <a:r>
              <a:rPr lang="en-US" sz="2800" dirty="0"/>
              <a:t>Poverty rates</a:t>
            </a:r>
          </a:p>
          <a:p>
            <a:pPr lvl="1"/>
            <a:r>
              <a:rPr lang="en-US" sz="2800" dirty="0"/>
              <a:t>Percent minority population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50748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Oh, that’s concerning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2000-2010 HCVP growth* </a:t>
            </a:r>
            <a:r>
              <a:rPr lang="en-US" i="1" dirty="0"/>
              <a:t>not significantly</a:t>
            </a:r>
            <a:r>
              <a:rPr lang="en-US" dirty="0"/>
              <a:t> associated with:</a:t>
            </a:r>
          </a:p>
          <a:p>
            <a:pPr lvl="1"/>
            <a:r>
              <a:rPr lang="en-US" dirty="0"/>
              <a:t>HUD’s Jobs proximity index</a:t>
            </a:r>
          </a:p>
          <a:p>
            <a:pPr lvl="1"/>
            <a:r>
              <a:rPr lang="en-US" dirty="0"/>
              <a:t>HUD’s School proficiency index</a:t>
            </a:r>
          </a:p>
          <a:p>
            <a:pPr lvl="1"/>
            <a:r>
              <a:rPr lang="en-US" dirty="0"/>
              <a:t>HUD’s Environmental health hazard index </a:t>
            </a:r>
          </a:p>
          <a:p>
            <a:pPr lvl="1"/>
            <a:r>
              <a:rPr lang="en-US" dirty="0"/>
              <a:t>USDA’s food access indicator</a:t>
            </a:r>
          </a:p>
          <a:p>
            <a:endParaRPr lang="en-US" dirty="0"/>
          </a:p>
          <a:p>
            <a:r>
              <a:rPr lang="en-US" dirty="0"/>
              <a:t>2000-2010 HCVP growth* </a:t>
            </a:r>
            <a:r>
              <a:rPr lang="en-US" i="1" dirty="0"/>
              <a:t>negatively </a:t>
            </a:r>
            <a:r>
              <a:rPr lang="en-US" dirty="0"/>
              <a:t>associated with:</a:t>
            </a:r>
          </a:p>
          <a:p>
            <a:pPr lvl="1"/>
            <a:r>
              <a:rPr lang="en-US" dirty="0"/>
              <a:t>HUD’s Low Transportation Cost Index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618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Well, no kidding</a:t>
            </a:r>
          </a:p>
          <a:p>
            <a:pPr lvl="1"/>
            <a:r>
              <a:rPr lang="en-US" dirty="0"/>
              <a:t>Weak housing market neighborhoods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That’s kind of interesting</a:t>
            </a:r>
          </a:p>
          <a:p>
            <a:pPr lvl="1"/>
            <a:r>
              <a:rPr lang="en-US" dirty="0"/>
              <a:t>Different than previous weak housing market neighborhoods</a:t>
            </a:r>
          </a:p>
          <a:p>
            <a:pPr lvl="1"/>
            <a:r>
              <a:rPr lang="en-US" dirty="0"/>
              <a:t>Less poverty and minority concentration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Oh, that’s concerning</a:t>
            </a:r>
          </a:p>
          <a:p>
            <a:pPr lvl="1"/>
            <a:r>
              <a:rPr lang="en-US" dirty="0"/>
              <a:t>But not necessarily more opportunity</a:t>
            </a:r>
          </a:p>
        </p:txBody>
      </p:sp>
    </p:spTree>
    <p:extLst>
      <p:ext uri="{BB962C8B-B14F-4D97-AF65-F5344CB8AC3E}">
        <p14:creationId xmlns:p14="http://schemas.microsoft.com/office/powerpoint/2010/main" val="3672400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Brief background and Context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Population, Housing, HCVP</a:t>
            </a:r>
          </a:p>
          <a:p>
            <a:pPr>
              <a:lnSpc>
                <a:spcPct val="150000"/>
              </a:lnSpc>
            </a:pPr>
            <a:r>
              <a:rPr lang="en-US" dirty="0"/>
              <a:t>HCV Change, 2000-2010</a:t>
            </a:r>
          </a:p>
          <a:p>
            <a:pPr>
              <a:lnSpc>
                <a:spcPct val="150000"/>
              </a:lnSpc>
            </a:pPr>
            <a:r>
              <a:rPr lang="en-US" dirty="0"/>
              <a:t>Methods</a:t>
            </a:r>
          </a:p>
          <a:p>
            <a:pPr>
              <a:lnSpc>
                <a:spcPct val="150000"/>
              </a:lnSpc>
            </a:pPr>
            <a:r>
              <a:rPr lang="en-US" dirty="0"/>
              <a:t>Findings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1534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703385" y="402041"/>
            <a:ext cx="10796953" cy="1494853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rgbClr val="003300"/>
                </a:solidFill>
              </a:rPr>
              <a:t>Housing Choice Vouchers: </a:t>
            </a:r>
            <a:br>
              <a:rPr lang="en-US" sz="4400" b="1" dirty="0">
                <a:solidFill>
                  <a:srgbClr val="003300"/>
                </a:solidFill>
              </a:rPr>
            </a:br>
            <a:r>
              <a:rPr lang="en-US" sz="4400" b="1" dirty="0">
                <a:solidFill>
                  <a:srgbClr val="003300"/>
                </a:solidFill>
              </a:rPr>
              <a:t>Correlates of Change</a:t>
            </a:r>
          </a:p>
        </p:txBody>
      </p:sp>
      <p:sp>
        <p:nvSpPr>
          <p:cNvPr id="6" name="Subtitle 4"/>
          <p:cNvSpPr txBox="1">
            <a:spLocks/>
          </p:cNvSpPr>
          <p:nvPr/>
        </p:nvSpPr>
        <p:spPr>
          <a:xfrm>
            <a:off x="1524000" y="2256818"/>
            <a:ext cx="9144000" cy="37707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Brian A. Mikelbank, Associate Professor</a:t>
            </a:r>
          </a:p>
          <a:p>
            <a:r>
              <a:rPr lang="en-US" sz="2000" dirty="0"/>
              <a:t>Levin College of Urban Affairs</a:t>
            </a:r>
          </a:p>
          <a:p>
            <a:r>
              <a:rPr lang="en-US" sz="2000" dirty="0"/>
              <a:t>Cleveland State University</a:t>
            </a:r>
          </a:p>
          <a:p>
            <a:endParaRPr lang="en-US" sz="2000" dirty="0"/>
          </a:p>
          <a:p>
            <a:r>
              <a:rPr lang="en-US" sz="2000" b="1" dirty="0"/>
              <a:t>Matthew Martin Thomas, MS Urban Studies</a:t>
            </a:r>
          </a:p>
          <a:p>
            <a:r>
              <a:rPr lang="en-US" sz="2000" dirty="0"/>
              <a:t>Housing Assistant</a:t>
            </a:r>
          </a:p>
          <a:p>
            <a:r>
              <a:rPr lang="en-US" sz="2000" dirty="0"/>
              <a:t>Detroit Shoreway Community Development Organization</a:t>
            </a:r>
          </a:p>
          <a:p>
            <a:endParaRPr lang="en-US" sz="2000" dirty="0"/>
          </a:p>
          <a:p>
            <a:r>
              <a:rPr lang="en-US" sz="2000" dirty="0"/>
              <a:t>CLE Housing Hackathon</a:t>
            </a:r>
          </a:p>
          <a:p>
            <a:r>
              <a:rPr lang="en-US" sz="2000" dirty="0"/>
              <a:t>7 May 2017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52782"/>
            <a:ext cx="4343400" cy="140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728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7650544"/>
              </p:ext>
            </p:extLst>
          </p:nvPr>
        </p:nvGraphicFramePr>
        <p:xfrm>
          <a:off x="1531794" y="150037"/>
          <a:ext cx="9144000" cy="640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2245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2026038"/>
              </p:ext>
            </p:extLst>
          </p:nvPr>
        </p:nvGraphicFramePr>
        <p:xfrm>
          <a:off x="1354016" y="140676"/>
          <a:ext cx="9144000" cy="640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67011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" r="1069"/>
          <a:stretch>
            <a:fillRect/>
          </a:stretch>
        </p:blipFill>
        <p:spPr>
          <a:xfrm>
            <a:off x="2042855" y="228600"/>
            <a:ext cx="8106290" cy="6400800"/>
          </a:xfrm>
        </p:spPr>
      </p:pic>
    </p:spTree>
    <p:extLst>
      <p:ext uri="{BB962C8B-B14F-4D97-AF65-F5344CB8AC3E}">
        <p14:creationId xmlns:p14="http://schemas.microsoft.com/office/powerpoint/2010/main" val="2115874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" r="1069"/>
          <a:stretch>
            <a:fillRect/>
          </a:stretch>
        </p:blipFill>
        <p:spPr>
          <a:xfrm>
            <a:off x="2042856" y="228600"/>
            <a:ext cx="8106288" cy="6400800"/>
          </a:xfrm>
        </p:spPr>
      </p:pic>
    </p:spTree>
    <p:extLst>
      <p:ext uri="{BB962C8B-B14F-4D97-AF65-F5344CB8AC3E}">
        <p14:creationId xmlns:p14="http://schemas.microsoft.com/office/powerpoint/2010/main" val="2030754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9" r="1069"/>
          <a:stretch>
            <a:fillRect/>
          </a:stretch>
        </p:blipFill>
        <p:spPr>
          <a:xfrm>
            <a:off x="2042855" y="228600"/>
            <a:ext cx="8106290" cy="6400800"/>
          </a:xfrm>
        </p:spPr>
      </p:pic>
    </p:spTree>
    <p:extLst>
      <p:ext uri="{BB962C8B-B14F-4D97-AF65-F5344CB8AC3E}">
        <p14:creationId xmlns:p14="http://schemas.microsoft.com/office/powerpoint/2010/main" val="1240221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4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+mn-lt"/>
              </a:rPr>
              <a:t>Shift-Share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Decomposes regional change over time into separate and unique factors over spatially distinct geographies</a:t>
            </a:r>
            <a:endParaRPr lang="en-US" dirty="0"/>
          </a:p>
          <a:p>
            <a:r>
              <a:rPr lang="en-US" sz="3200" dirty="0"/>
              <a:t>Typically, Regional Economic Change</a:t>
            </a:r>
          </a:p>
          <a:p>
            <a:pPr marL="0" indent="0" algn="ctr">
              <a:buNone/>
            </a:pPr>
            <a:endParaRPr lang="en-US" sz="1800" dirty="0"/>
          </a:p>
          <a:p>
            <a:pPr marL="0" indent="0" algn="ctr">
              <a:buNone/>
            </a:pPr>
            <a:r>
              <a:rPr lang="en-US" dirty="0"/>
              <a:t>1) National Growth Effect</a:t>
            </a:r>
          </a:p>
          <a:p>
            <a:pPr marL="0" indent="0" algn="ctr">
              <a:buNone/>
            </a:pPr>
            <a:r>
              <a:rPr lang="en-US" dirty="0"/>
              <a:t>2) Industry Mix Effect</a:t>
            </a:r>
          </a:p>
          <a:p>
            <a:pPr marL="0" indent="0" algn="ctr">
              <a:buNone/>
            </a:pPr>
            <a:r>
              <a:rPr lang="en-US" dirty="0"/>
              <a:t>3) Regional Competitive Effect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507089" y="5655217"/>
                <a:ext cx="8402941" cy="5217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/>
                            </a:rPr>
                            <m:t>𝑡𝑔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/>
                            </a:rPr>
                            <m:t>𝑖</m:t>
                          </m:r>
                        </m:sub>
                      </m:sSub>
                      <m:r>
                        <a:rPr lang="en-US" sz="2000" b="0" i="1" smtClean="0">
                          <a:latin typeface="Cambria Math"/>
                        </a:rPr>
                        <m:t>=</m:t>
                      </m:r>
                      <m:sSubSup>
                        <m:sSub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  <m:sub/>
                        <m:sup>
                          <m:r>
                            <a:rPr lang="en-US" sz="2000" b="0" i="1" smtClean="0">
                              <a:latin typeface="Cambria Math"/>
                            </a:rPr>
                            <m:t>𝑡</m:t>
                          </m:r>
                        </m:sup>
                      </m:sSubSup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/>
                              <a:ea typeface="Cambria Math"/>
                            </a:rPr>
                            <m:t>×(</m:t>
                          </m:r>
                          <m:r>
                            <a:rPr lang="en-US" sz="2000" b="0" i="1" smtClean="0">
                              <a:latin typeface="Cambria Math"/>
                            </a:rPr>
                            <m:t>𝐺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/>
                              <a:ea typeface="Cambria Math"/>
                            </a:rPr>
                            <m:t>→</m:t>
                          </m:r>
                          <m:r>
                            <a:rPr lang="en-US" sz="2000" b="0" i="1" smtClean="0">
                              <a:latin typeface="Cambria Math"/>
                              <a:ea typeface="Cambria Math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/>
                              <a:ea typeface="Cambria Math"/>
                            </a:rPr>
                            <m:t>+</m:t>
                          </m:r>
                          <m:r>
                            <a:rPr lang="en-US" sz="2000" b="0" i="1" smtClean="0">
                              <a:latin typeface="Cambria Math"/>
                              <a:ea typeface="Cambria Math"/>
                            </a:rPr>
                            <m:t>𝑛</m:t>
                          </m:r>
                        </m:sup>
                      </m:sSup>
                      <m:r>
                        <a:rPr lang="en-US" sz="2000" b="0" i="1" smtClean="0">
                          <a:latin typeface="Cambria Math"/>
                        </a:rPr>
                        <m:t>)</m:t>
                      </m:r>
                      <m:sSubSup>
                        <m:sSub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+</m:t>
                              </m:r>
                              <m:r>
                                <a:rPr lang="en-US" sz="2000" i="1">
                                  <a:latin typeface="Cambria Math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  <m:sub/>
                        <m:sup>
                          <m:r>
                            <a:rPr lang="en-US" sz="2000" i="1">
                              <a:latin typeface="Cambria Math"/>
                            </a:rPr>
                            <m:t>𝑡</m:t>
                          </m:r>
                        </m:sup>
                      </m:sSubSup>
                      <m:sSubSup>
                        <m:sSub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sSup>
                            <m:s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/>
                                      <a:ea typeface="Cambria Math"/>
                                    </a:rPr>
                                    <m:t>×</m:t>
                                  </m:r>
                                  <m:r>
                                    <a:rPr lang="en-US" sz="2000" b="0" i="1" smtClean="0">
                                      <a:latin typeface="Cambria Math"/>
                                    </a:rPr>
                                    <m:t>(</m:t>
                                  </m:r>
                                  <m:r>
                                    <a:rPr lang="en-US" sz="2000" b="0" i="1" smtClean="0">
                                      <a:latin typeface="Cambria Math"/>
                                    </a:rPr>
                                    <m:t>𝐺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2000" b="0" i="1" smtClean="0">
                                  <a:latin typeface="Cambria Math"/>
                                </a:rPr>
                                <m:t>𝑡</m:t>
                              </m:r>
                              <m:r>
                                <a:rPr lang="en-US" sz="2000" b="0" i="1" smtClean="0">
                                  <a:latin typeface="Cambria Math"/>
                                  <a:ea typeface="Cambria Math"/>
                                </a:rPr>
                                <m:t>→</m:t>
                              </m:r>
                              <m:r>
                                <a:rPr lang="en-US" sz="2000" b="0" i="1" smtClean="0">
                                  <a:latin typeface="Cambria Math"/>
                                  <a:ea typeface="Cambria Math"/>
                                </a:rPr>
                                <m:t>𝑡</m:t>
                              </m:r>
                              <m:r>
                                <a:rPr lang="en-US" sz="2000" b="0" i="1" smtClean="0">
                                  <a:latin typeface="Cambria Math"/>
                                  <a:ea typeface="Cambria Math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/>
                                  <a:ea typeface="Cambria Math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𝐺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/>
                                </a:rPr>
                                <m:t>𝑡</m:t>
                              </m:r>
                              <m:r>
                                <a:rPr lang="en-US" sz="2000" b="0" i="1" smtClean="0">
                                  <a:latin typeface="Cambria Math"/>
                                  <a:ea typeface="Cambria Math"/>
                                </a:rPr>
                                <m:t>→</m:t>
                              </m:r>
                              <m:r>
                                <a:rPr lang="en-US" sz="2000" b="0" i="1" smtClean="0">
                                  <a:latin typeface="Cambria Math"/>
                                  <a:ea typeface="Cambria Math"/>
                                </a:rPr>
                                <m:t>𝑡</m:t>
                              </m:r>
                              <m:r>
                                <a:rPr lang="en-US" sz="2000" b="0" i="1" smtClean="0">
                                  <a:latin typeface="Cambria Math"/>
                                  <a:ea typeface="Cambria Math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/>
                                  <a:ea typeface="Cambria Math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000" b="0" i="1" smtClean="0">
                              <a:latin typeface="Cambria Math"/>
                            </a:rPr>
                            <m:t>)+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  <m:sub/>
                        <m:sup>
                          <m:r>
                            <a:rPr lang="en-US" sz="2000" i="1">
                              <a:latin typeface="Cambria Math"/>
                            </a:rPr>
                            <m:t>𝑡</m:t>
                          </m:r>
                        </m:sup>
                      </m:sSubSup>
                      <m:sSup>
                        <m:sSup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i="1" smtClean="0">
                              <a:latin typeface="Cambria Math"/>
                              <a:ea typeface="Cambria Math"/>
                            </a:rPr>
                            <m:t>×</m:t>
                          </m:r>
                          <m:r>
                            <a:rPr lang="en-US" sz="2000" b="0" i="1" smtClean="0">
                              <a:latin typeface="Cambria Math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/>
                                </a:rPr>
                                <m:t>𝑔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  <m:sup>
                          <m:r>
                            <a:rPr lang="en-US" sz="2000" b="0" i="1" smtClean="0">
                              <a:latin typeface="Cambria Math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/>
                              <a:ea typeface="Cambria Math"/>
                            </a:rPr>
                            <m:t>→</m:t>
                          </m:r>
                          <m:r>
                            <a:rPr lang="en-US" sz="2000" b="0" i="1" smtClean="0">
                              <a:latin typeface="Cambria Math"/>
                              <a:ea typeface="Cambria Math"/>
                            </a:rPr>
                            <m:t>𝑡</m:t>
                          </m:r>
                          <m:r>
                            <a:rPr lang="en-US" sz="2000" b="0" i="1" smtClean="0">
                              <a:latin typeface="Cambria Math"/>
                              <a:ea typeface="Cambria Math"/>
                            </a:rPr>
                            <m:t>+</m:t>
                          </m:r>
                          <m:r>
                            <a:rPr lang="en-US" sz="2000" b="0" i="1" smtClean="0">
                              <a:latin typeface="Cambria Math"/>
                              <a:ea typeface="Cambria Math"/>
                            </a:rPr>
                            <m:t>𝑛</m:t>
                          </m:r>
                        </m:sup>
                      </m:sSup>
                      <m:r>
                        <a:rPr lang="en-US" sz="2000" b="0" i="1" smtClean="0">
                          <a:latin typeface="Cambria Math"/>
                        </a:rPr>
                        <m:t>−</m:t>
                      </m:r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/>
                                </a:rPr>
                                <m:t>𝐺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</m:e>
                        <m:sup>
                          <m:r>
                            <a:rPr lang="en-US" sz="2000" i="1">
                              <a:latin typeface="Cambria Math"/>
                            </a:rPr>
                            <m:t>𝑡</m:t>
                          </m:r>
                          <m:r>
                            <a:rPr lang="en-US" sz="2000" i="1">
                              <a:latin typeface="Cambria Math"/>
                              <a:ea typeface="Cambria Math"/>
                            </a:rPr>
                            <m:t>→</m:t>
                          </m:r>
                          <m:r>
                            <a:rPr lang="en-US" sz="2000" i="1">
                              <a:latin typeface="Cambria Math"/>
                              <a:ea typeface="Cambria Math"/>
                            </a:rPr>
                            <m:t>𝑡</m:t>
                          </m:r>
                          <m:r>
                            <a:rPr lang="en-US" sz="2000" i="1">
                              <a:latin typeface="Cambria Math"/>
                              <a:ea typeface="Cambria Math"/>
                            </a:rPr>
                            <m:t>+</m:t>
                          </m:r>
                          <m:r>
                            <a:rPr lang="en-US" sz="2000" i="1">
                              <a:latin typeface="Cambria Math"/>
                              <a:ea typeface="Cambria Math"/>
                            </a:rPr>
                            <m:t>𝑛</m:t>
                          </m:r>
                        </m:sup>
                      </m:sSup>
                      <m:r>
                        <a:rPr lang="en-US" sz="2000" b="0" i="1" smtClean="0">
                          <a:latin typeface="Cambria Math"/>
                          <a:ea typeface="Cambria Math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7089" y="5655217"/>
                <a:ext cx="8402941" cy="521746"/>
              </a:xfrm>
              <a:prstGeom prst="rect">
                <a:avLst/>
              </a:prstGeom>
              <a:blipFill rotWithShape="0">
                <a:blip r:embed="rId3"/>
                <a:stretch>
                  <a:fillRect r="-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892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029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n-lt"/>
              </a:rPr>
              <a:t>Shift-Share Analysis and Housing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9524"/>
            <a:ext cx="10515600" cy="5046784"/>
          </a:xfrm>
        </p:spPr>
        <p:txBody>
          <a:bodyPr>
            <a:noAutofit/>
          </a:bodyPr>
          <a:lstStyle/>
          <a:p>
            <a:pPr marL="514350" indent="-514350" algn="ctr">
              <a:buAutoNum type="arabicParenR"/>
            </a:pPr>
            <a:r>
              <a:rPr lang="en-US" sz="2400" dirty="0"/>
              <a:t>County Housing Growth Effect</a:t>
            </a:r>
          </a:p>
          <a:p>
            <a:pPr marL="0" indent="0" algn="ctr">
              <a:buNone/>
            </a:pPr>
            <a:r>
              <a:rPr lang="en-US" sz="2400" dirty="0"/>
              <a:t>2) Housing Mix Effect</a:t>
            </a:r>
          </a:p>
          <a:p>
            <a:pPr marL="0" indent="0" algn="ctr">
              <a:buNone/>
            </a:pPr>
            <a:r>
              <a:rPr lang="en-US" sz="2400" dirty="0"/>
              <a:t>3) Local Competitive Housing Effect</a:t>
            </a:r>
          </a:p>
          <a:p>
            <a:endParaRPr lang="en-US" sz="2400" dirty="0"/>
          </a:p>
          <a:p>
            <a:r>
              <a:rPr lang="en-US" sz="2400" dirty="0"/>
              <a:t>“Sectors” of housing market</a:t>
            </a:r>
          </a:p>
          <a:p>
            <a:pPr lvl="1"/>
            <a:r>
              <a:rPr lang="en-US" dirty="0"/>
              <a:t>Owner-occupied units</a:t>
            </a:r>
          </a:p>
          <a:p>
            <a:pPr lvl="1"/>
            <a:r>
              <a:rPr lang="en-US" dirty="0"/>
              <a:t>Market rental units</a:t>
            </a:r>
          </a:p>
          <a:p>
            <a:pPr lvl="1"/>
            <a:r>
              <a:rPr lang="en-US" dirty="0"/>
              <a:t>Subsidized rental units (HCV)</a:t>
            </a:r>
          </a:p>
          <a:p>
            <a:pPr lvl="1"/>
            <a:r>
              <a:rPr lang="en-US" dirty="0"/>
              <a:t>Vacant units</a:t>
            </a:r>
          </a:p>
          <a:p>
            <a:pPr lvl="1"/>
            <a:endParaRPr lang="en-US" dirty="0"/>
          </a:p>
          <a:p>
            <a:r>
              <a:rPr lang="en-US" sz="2400" dirty="0"/>
              <a:t>Unit of analysis: census tract</a:t>
            </a:r>
          </a:p>
          <a:p>
            <a:r>
              <a:rPr lang="en-US" sz="2400" dirty="0"/>
              <a:t>Reference region: Cuyahoga county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776871" y="2317347"/>
            <a:ext cx="4611757" cy="53671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389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2829</TotalTime>
  <Words>490</Words>
  <Application>Microsoft Office PowerPoint</Application>
  <PresentationFormat>Widescreen</PresentationFormat>
  <Paragraphs>124</Paragraphs>
  <Slides>20</Slides>
  <Notes>20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Office Theme</vt:lpstr>
      <vt:lpstr>Housing Choice Vouchers:  Correlates of Change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Shift-Share</vt:lpstr>
      <vt:lpstr>Shift-Share Analysis and Housing</vt:lpstr>
      <vt:lpstr>PowerPoint Presentation</vt:lpstr>
      <vt:lpstr>PowerPoint Presentation</vt:lpstr>
      <vt:lpstr>Research Question</vt:lpstr>
      <vt:lpstr>Regression</vt:lpstr>
      <vt:lpstr>PowerPoint Presentation</vt:lpstr>
      <vt:lpstr>Results</vt:lpstr>
      <vt:lpstr>Well, no kidding</vt:lpstr>
      <vt:lpstr>That’s kind of interesting</vt:lpstr>
      <vt:lpstr>Oh, that’s concerning</vt:lpstr>
      <vt:lpstr>Summary</vt:lpstr>
      <vt:lpstr>Housing Choice Vouchers:  Correlates of Change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HCVP in Cuyahoga County, 2000</dc:title>
  <dc:creator>Matthew M Thomas</dc:creator>
  <cp:lastModifiedBy>Brian A Mikelbank</cp:lastModifiedBy>
  <cp:revision>117</cp:revision>
  <cp:lastPrinted>2016-10-26T16:07:57Z</cp:lastPrinted>
  <dcterms:created xsi:type="dcterms:W3CDTF">2016-08-17T11:13:23Z</dcterms:created>
  <dcterms:modified xsi:type="dcterms:W3CDTF">2017-04-07T13:43:16Z</dcterms:modified>
</cp:coreProperties>
</file>

<file path=docProps/thumbnail.jpeg>
</file>